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CDA"/>
          </a:solidFill>
        </a:fill>
      </a:tcStyle>
    </a:wholeTbl>
    <a:band2H>
      <a:tcStyle>
        <a:tcBdr/>
        <a:fill>
          <a:solidFill>
            <a:srgbClr val="FFE7ED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 panose="020B0604020202020204"/>
      </a:defRPr>
    </a:lvl1pPr>
    <a:lvl2pPr indent="228600" latinLnBrk="0">
      <a:defRPr sz="1400">
        <a:latin typeface="+mj-lt"/>
        <a:ea typeface="+mj-ea"/>
        <a:cs typeface="+mj-cs"/>
        <a:sym typeface="Arial" panose="020B0604020202020204"/>
      </a:defRPr>
    </a:lvl2pPr>
    <a:lvl3pPr indent="457200" latinLnBrk="0">
      <a:defRPr sz="1400">
        <a:latin typeface="+mj-lt"/>
        <a:ea typeface="+mj-ea"/>
        <a:cs typeface="+mj-cs"/>
        <a:sym typeface="Arial" panose="020B0604020202020204"/>
      </a:defRPr>
    </a:lvl3pPr>
    <a:lvl4pPr indent="685800" latinLnBrk="0">
      <a:defRPr sz="1400">
        <a:latin typeface="+mj-lt"/>
        <a:ea typeface="+mj-ea"/>
        <a:cs typeface="+mj-cs"/>
        <a:sym typeface="Arial" panose="020B0604020202020204"/>
      </a:defRPr>
    </a:lvl4pPr>
    <a:lvl5pPr indent="914400" latinLnBrk="0">
      <a:defRPr sz="1400">
        <a:latin typeface="+mj-lt"/>
        <a:ea typeface="+mj-ea"/>
        <a:cs typeface="+mj-cs"/>
        <a:sym typeface="Arial" panose="020B0604020202020204"/>
      </a:defRPr>
    </a:lvl5pPr>
    <a:lvl6pPr indent="1143000" latinLnBrk="0">
      <a:defRPr sz="1400">
        <a:latin typeface="+mj-lt"/>
        <a:ea typeface="+mj-ea"/>
        <a:cs typeface="+mj-cs"/>
        <a:sym typeface="Arial" panose="020B0604020202020204"/>
      </a:defRPr>
    </a:lvl6pPr>
    <a:lvl7pPr indent="1371600" latinLnBrk="0">
      <a:defRPr sz="1400">
        <a:latin typeface="+mj-lt"/>
        <a:ea typeface="+mj-ea"/>
        <a:cs typeface="+mj-cs"/>
        <a:sym typeface="Arial" panose="020B0604020202020204"/>
      </a:defRPr>
    </a:lvl7pPr>
    <a:lvl8pPr indent="1600200" latinLnBrk="0">
      <a:defRPr sz="1400">
        <a:latin typeface="+mj-lt"/>
        <a:ea typeface="+mj-ea"/>
        <a:cs typeface="+mj-cs"/>
        <a:sym typeface="Arial" panose="020B0604020202020204"/>
      </a:defRPr>
    </a:lvl8pPr>
    <a:lvl9pPr indent="1828800" latinLnBrk="0">
      <a:defRPr sz="1400">
        <a:latin typeface="+mj-lt"/>
        <a:ea typeface="+mj-ea"/>
        <a:cs typeface="+mj-cs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3292475" y="10226675"/>
            <a:ext cx="37306250" cy="70548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6583363" y="18653125"/>
            <a:ext cx="30724476" cy="8413750"/>
          </a:xfrm>
          <a:prstGeom prst="rect">
            <a:avLst/>
          </a:prstGeom>
        </p:spPr>
        <p:txBody>
          <a:bodyPr/>
          <a:lstStyle>
            <a:lvl1pPr marL="177800" indent="-38100" algn="ctr">
              <a:buClrTx/>
              <a:buSzTx/>
              <a:buFontTx/>
              <a:buNone/>
            </a:lvl1pPr>
            <a:lvl2pPr marL="177800" indent="139700" algn="ctr">
              <a:buClrTx/>
              <a:buSzTx/>
              <a:buFontTx/>
              <a:buNone/>
            </a:lvl2pPr>
            <a:lvl3pPr marL="177800" indent="139700" algn="ctr">
              <a:buClrTx/>
              <a:buSzTx/>
              <a:buFontTx/>
              <a:buNone/>
            </a:lvl3pPr>
            <a:lvl4pPr marL="177800" indent="139700" algn="ctr">
              <a:buClrTx/>
              <a:buSzTx/>
              <a:buFontTx/>
              <a:buNone/>
            </a:lvl4pPr>
            <a:lvl5pPr marL="177800" indent="139700" algn="ctr">
              <a:buClrTx/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6" name="正文级别 1…"/>
          <p:cNvSpPr txBox="1"/>
          <p:nvPr>
            <p:ph type="body" idx="1" hasCustomPrompt="1"/>
          </p:nvPr>
        </p:nvSpPr>
        <p:spPr>
          <a:xfrm rot="5400000">
            <a:off x="11083131" y="-1208883"/>
            <a:ext cx="21724938" cy="3950335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标题文本"/>
          <p:cNvSpPr txBox="1"/>
          <p:nvPr>
            <p:ph type="title" hasCustomPrompt="1"/>
          </p:nvPr>
        </p:nvSpPr>
        <p:spPr>
          <a:xfrm rot="5400000">
            <a:off x="22715537" y="10423525"/>
            <a:ext cx="28087638" cy="987583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5" name="正文级别 1…"/>
          <p:cNvSpPr txBox="1"/>
          <p:nvPr>
            <p:ph type="body" idx="1" hasCustomPrompt="1"/>
          </p:nvPr>
        </p:nvSpPr>
        <p:spPr>
          <a:xfrm rot="5400000">
            <a:off x="2887660" y="623887"/>
            <a:ext cx="28087639" cy="2947511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3467100" y="21153437"/>
            <a:ext cx="37307838" cy="6537327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3467100" y="13952537"/>
            <a:ext cx="37307838" cy="7200902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2193925" y="7680325"/>
            <a:ext cx="19675475" cy="217249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Google Shape;32;p5"/>
          <p:cNvSpPr txBox="1"/>
          <p:nvPr>
            <p:ph type="body" sz="half" idx="21"/>
          </p:nvPr>
        </p:nvSpPr>
        <p:spPr>
          <a:xfrm>
            <a:off x="22021800" y="7680323"/>
            <a:ext cx="19675476" cy="21724942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 hasCustomPrompt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Google Shape;39;p6"/>
          <p:cNvSpPr txBox="1"/>
          <p:nvPr>
            <p:ph type="body" sz="half" idx="21"/>
          </p:nvPr>
        </p:nvSpPr>
        <p:spPr>
          <a:xfrm>
            <a:off x="2193925" y="10439399"/>
            <a:ext cx="19392900" cy="18965864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1" name="Google Shape;40;p6"/>
          <p:cNvSpPr txBox="1"/>
          <p:nvPr>
            <p:ph type="body" sz="quarter" idx="22"/>
          </p:nvPr>
        </p:nvSpPr>
        <p:spPr>
          <a:xfrm>
            <a:off x="22296437" y="7369175"/>
            <a:ext cx="19400841" cy="3070225"/>
          </a:xfrm>
          <a:prstGeom prst="rect">
            <a:avLst/>
          </a:prstGeom>
        </p:spPr>
        <p:txBody>
          <a:bodyPr anchor="b"/>
          <a:lstStyle/>
          <a:p/>
        </p:txBody>
      </p:sp>
      <p:sp>
        <p:nvSpPr>
          <p:cNvPr id="52" name="Google Shape;41;p6"/>
          <p:cNvSpPr txBox="1"/>
          <p:nvPr>
            <p:ph type="body" sz="half" idx="23"/>
          </p:nvPr>
        </p:nvSpPr>
        <p:spPr>
          <a:xfrm>
            <a:off x="22296437" y="10439399"/>
            <a:ext cx="19400841" cy="18965864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文本"/>
          <p:cNvSpPr txBox="1"/>
          <p:nvPr>
            <p:ph type="title" hasCustomPrompt="1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76" name="正文级别 1…"/>
          <p:cNvSpPr txBox="1"/>
          <p:nvPr>
            <p:ph type="body" idx="1" hasCustomPrompt="1"/>
          </p:nvPr>
        </p:nvSpPr>
        <p:spPr>
          <a:xfrm>
            <a:off x="17160875" y="1311275"/>
            <a:ext cx="24536399" cy="2809398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Google Shape;57;p9"/>
          <p:cNvSpPr txBox="1"/>
          <p:nvPr>
            <p:ph type="body" sz="half" idx="21"/>
          </p:nvPr>
        </p:nvSpPr>
        <p:spPr>
          <a:xfrm>
            <a:off x="2193925" y="6888162"/>
            <a:ext cx="14439900" cy="22517104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文本"/>
          <p:cNvSpPr txBox="1"/>
          <p:nvPr>
            <p:ph type="title" hasCustomPrompt="1"/>
          </p:nvPr>
        </p:nvSpPr>
        <p:spPr>
          <a:xfrm>
            <a:off x="8602663" y="23042562"/>
            <a:ext cx="26335038" cy="2720977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6" name="Google Shape;63;p10"/>
          <p:cNvSpPr/>
          <p:nvPr>
            <p:ph type="pic" sz="half" idx="21"/>
          </p:nvPr>
        </p:nvSpPr>
        <p:spPr>
          <a:xfrm>
            <a:off x="8602663" y="2941638"/>
            <a:ext cx="26335038" cy="197500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7" name="正文级别 1…"/>
          <p:cNvSpPr txBox="1"/>
          <p:nvPr>
            <p:ph type="body" sz="quarter" idx="1" hasCustomPrompt="1"/>
          </p:nvPr>
        </p:nvSpPr>
        <p:spPr>
          <a:xfrm>
            <a:off x="8602663" y="25763537"/>
            <a:ext cx="26335038" cy="3862389"/>
          </a:xfrm>
          <a:prstGeom prst="rect">
            <a:avLst/>
          </a:prstGeom>
        </p:spPr>
        <p:txBody>
          <a:bodyPr/>
          <a:lstStyle>
            <a:lvl1pPr marL="0" indent="228600">
              <a:buClrTx/>
              <a:buSzTx/>
              <a:buFontTx/>
              <a:buNone/>
            </a:lvl1pPr>
            <a:lvl2pPr marL="0" indent="228600">
              <a:buClrTx/>
              <a:buSzTx/>
              <a:buFontTx/>
              <a:buNone/>
            </a:lvl2pPr>
            <a:lvl3pPr marL="0" indent="228600">
              <a:buClrTx/>
              <a:buSzTx/>
              <a:buFontTx/>
              <a:buNone/>
            </a:lvl3pPr>
            <a:lvl4pPr marL="0" indent="228600">
              <a:buClrTx/>
              <a:buSzTx/>
              <a:buFontTx/>
              <a:buNone/>
            </a:lvl4pPr>
            <a:lvl5pPr marL="0" indent="228600">
              <a:buClrTx/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41215059" y="29976762"/>
            <a:ext cx="4822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>
            <a:spAutoFit/>
          </a:bodyPr>
          <a:lstStyle>
            <a:lvl1pPr indent="88900" algn="r">
              <a:defRPr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●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○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■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●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○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■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●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○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■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titleStyle>
    <p:bodyStyle>
      <a:lvl1pPr marL="4572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1pPr>
      <a:lvl2pPr marL="9144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–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2pPr>
      <a:lvl3pPr marL="13716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•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3pPr>
      <a:lvl4pPr marL="18288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–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4pPr>
      <a:lvl5pPr marL="22860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»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5pPr>
      <a:lvl6pPr marL="27432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»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6pPr>
      <a:lvl7pPr marL="32004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»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7pPr>
      <a:lvl8pPr marL="36576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»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8pPr>
      <a:lvl9pPr marL="4114800" marR="0" indent="-317500" algn="l" defTabSz="914400" rtl="0" latinLnBrk="0">
        <a:lnSpc>
          <a:spcPct val="100000"/>
        </a:lnSpc>
        <a:spcBef>
          <a:spcPts val="3300"/>
        </a:spcBef>
        <a:spcAft>
          <a:spcPts val="0"/>
        </a:spcAft>
        <a:buClr>
          <a:srgbClr val="000000"/>
        </a:buClr>
        <a:buSzPts val="1400"/>
        <a:buFont typeface="Arial" panose="020B0604020202020204"/>
        <a:buChar char="»"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 panose="020B0604020202020204"/>
        </a:defRPr>
      </a:lvl9pPr>
    </p:bodyStyle>
    <p:otherStyle>
      <a:lvl1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889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6" Type="http://schemas.openxmlformats.org/officeDocument/2006/relationships/notesSlide" Target="../notesSlides/notesSlide1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C3DCFF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4;p13"/>
          <p:cNvSpPr/>
          <p:nvPr/>
        </p:nvSpPr>
        <p:spPr>
          <a:xfrm>
            <a:off x="0" y="0"/>
            <a:ext cx="43891200" cy="2663190"/>
          </a:xfrm>
          <a:prstGeom prst="rect">
            <a:avLst/>
          </a:prstGeom>
          <a:solidFill>
            <a:srgbClr val="00277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93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400"/>
          </a:p>
        </p:txBody>
      </p:sp>
      <p:sp>
        <p:nvSpPr>
          <p:cNvPr id="116" name="Google Shape;85;p13"/>
          <p:cNvSpPr/>
          <p:nvPr/>
        </p:nvSpPr>
        <p:spPr>
          <a:xfrm>
            <a:off x="0" y="13333"/>
            <a:ext cx="43891200" cy="2560324"/>
          </a:xfrm>
          <a:prstGeom prst="rect">
            <a:avLst/>
          </a:prstGeom>
          <a:gradFill>
            <a:gsLst>
              <a:gs pos="0">
                <a:srgbClr val="002776"/>
              </a:gs>
              <a:gs pos="5000">
                <a:srgbClr val="002776"/>
              </a:gs>
              <a:gs pos="100000">
                <a:srgbClr val="4B98F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93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1400"/>
          </a:p>
        </p:txBody>
      </p:sp>
      <p:sp>
        <p:nvSpPr>
          <p:cNvPr id="117" name="Google Shape;86;p13"/>
          <p:cNvSpPr txBox="1"/>
          <p:nvPr/>
        </p:nvSpPr>
        <p:spPr>
          <a:xfrm>
            <a:off x="4195439" y="-222569"/>
            <a:ext cx="35371414" cy="2967355"/>
          </a:xfrm>
          <a:prstGeom prst="rect">
            <a:avLst/>
          </a:prstGeom>
          <a:ln w="12700">
            <a:miter lim="400000"/>
          </a:ln>
        </p:spPr>
        <p:txBody>
          <a:bodyPr lIns="68573" tIns="68573" rIns="68573" bIns="68573" anchor="ctr">
            <a:spAutoFit/>
          </a:bodyPr>
          <a:lstStyle>
            <a:lvl1pPr algn="ctr">
              <a:defRPr sz="7200" b="1"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</a:lstStyle>
          <a:p>
            <a:r>
              <a:t>Solve Deblurring and Super Resolution in Low-dose Computed Tomography via One Novel Neural Network</a:t>
            </a:r>
            <a:r>
              <a:rPr lang="en-US"/>
              <a:t> </a:t>
            </a:r>
            <a:endParaRPr lang="en-US"/>
          </a:p>
          <a:p>
            <a:r>
              <a:rPr lang="en-US" sz="4000"/>
              <a:t>Mingjun Feng, Nixa High </a:t>
            </a:r>
            <a:r>
              <a:rPr lang="en-US" sz="4000"/>
              <a:t>School</a:t>
            </a:r>
            <a:endParaRPr lang="en-US" sz="4000"/>
          </a:p>
        </p:txBody>
      </p:sp>
      <p:sp>
        <p:nvSpPr>
          <p:cNvPr id="118" name="Google Shape;89;p13"/>
          <p:cNvSpPr txBox="1"/>
          <p:nvPr/>
        </p:nvSpPr>
        <p:spPr>
          <a:xfrm>
            <a:off x="34714175" y="19600544"/>
            <a:ext cx="9042411" cy="13062585"/>
          </a:xfrm>
          <a:prstGeom prst="rect">
            <a:avLst/>
          </a:prstGeom>
          <a:ln w="12700">
            <a:miter lim="400000"/>
          </a:ln>
        </p:spPr>
        <p:txBody>
          <a:bodyPr wrap="square" lIns="68573" tIns="68573" rIns="68573" bIns="68573">
            <a:spAutoFit/>
          </a:bodyPr>
          <a:lstStyle/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[Hsieh, 2003] Hsieh, J. (2003). Computed tomography: principles, design, artifacts, and recent advances.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[Sidky and Pan, 2022] Sidky, E. Y. and Pan, X. (2022). Report on the aapm deep-learning sparse-view ct grand challenge. Medical Physics.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[Roth et al., 2016] Roth, H. R., Farag, A., Turkbey, E. B., Lu, L., Liu, J., and Summers, R. M. (2016). Data from pancreas-ct. The cancer imaging archive, 32.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Zhang, Y., Tian, Y., Kong, Y., Zhong, B., and Fu, Y. (2020).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Residual dense network for image restoration. IEEE Transactions on Pattern Analysis and Machine Intelligence, 43(7):2480–2495.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Al‐Ameen, Zohair, and Ghazali Sulong. "A novel Zohair filter for deblurring computed tomography medical images." International Journal of Imaging Systems and Technology 25.3 (2015): 265-275.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Meijering, Erik HW, Wiro J. Niessen, and Max A. Viergever. "Quantitative evaluation of convolution-based methods for medical image interpolation." Medical image analysis 5.2 (2001): 111-126.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M. Nagare et al., "A Noise Preserving Sharpening Filter for CT Image Enhancement," 2022 IEEE International Conference on Image Processing (ICIP), Bordeaux, France, 2022, pp. 2566-2570, doi: 10.1109/ICIP46576.2022.9897227.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1.1, 1.2,1.4, 1.14: TCIA dataset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1.13: AAPM dataset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1.3, 1.5, 1.6, 1.13, 1.17, 1.18, 1.19, 1.20: Student created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1.7: Shutter stock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1.8: Regression Analysis using Deep Learning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1.9: https://towardsdatascience.com/creating-and-training-a-u-net-model-with-pytorch-for-2d-3d-semantic-segmentation-model-building-6ab09d6a0862. 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1.10 and 1.11: Li, Juncheng, Zehua Pei, and Tieyong Zeng. "From beginner to master: A survey for deep learning-based single-image super-resolution." arXiv preprint arXiv:2109.14335 (2021).</a:t>
            </a: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Fig 1.12: </a:t>
            </a:r>
            <a:r>
              <a:rPr sz="2000">
                <a:sym typeface="+mn-ea"/>
              </a:rPr>
              <a:t>Zhang, Y., Tian, Y., Kong, Y., Zhong, B., and Fu, Y. (2020).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>
                <a:sym typeface="+mn-ea"/>
              </a:rPr>
              <a:t>Residual dense network for image restoration. IEEE Transactions on Pattern Analysis and Machine Intelligence, 43(7):2480–2495.</a:t>
            </a:r>
            <a:endParaRPr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2000"/>
          </a:p>
          <a:p>
            <a:pPr>
              <a:defRPr sz="2800" i="1">
                <a:latin typeface="+mj-lt"/>
                <a:ea typeface="+mj-ea"/>
                <a:cs typeface="+mj-cs"/>
                <a:sym typeface="Arial" panose="020B0604020202020204"/>
              </a:defRPr>
            </a:pPr>
            <a:endParaRPr lang="en-US" sz="2000"/>
          </a:p>
        </p:txBody>
      </p:sp>
      <p:grpSp>
        <p:nvGrpSpPr>
          <p:cNvPr id="121" name="Google Shape;90;p13"/>
          <p:cNvGrpSpPr/>
          <p:nvPr/>
        </p:nvGrpSpPr>
        <p:grpSpPr>
          <a:xfrm>
            <a:off x="11761466" y="2648583"/>
            <a:ext cx="22061813" cy="828040"/>
            <a:chOff x="-1" y="54604"/>
            <a:chExt cx="22061811" cy="828039"/>
          </a:xfrm>
        </p:grpSpPr>
        <p:sp>
          <p:nvSpPr>
            <p:cNvPr id="119" name="矩形"/>
            <p:cNvSpPr/>
            <p:nvPr/>
          </p:nvSpPr>
          <p:spPr>
            <a:xfrm>
              <a:off x="-1" y="117469"/>
              <a:ext cx="22061811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20" name="♦ Model Structure"/>
            <p:cNvSpPr txBox="1"/>
            <p:nvPr/>
          </p:nvSpPr>
          <p:spPr>
            <a:xfrm>
              <a:off x="68573" y="54604"/>
              <a:ext cx="21924663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>
                  <a:sym typeface="+mn-ea"/>
                </a:rPr>
                <a:t>♦ Model Structure</a:t>
              </a:r>
              <a:endParaRPr sz="4500"/>
            </a:p>
          </p:txBody>
        </p:sp>
      </p:grpSp>
      <p:grpSp>
        <p:nvGrpSpPr>
          <p:cNvPr id="124" name="Google Shape;91;p13"/>
          <p:cNvGrpSpPr/>
          <p:nvPr/>
        </p:nvGrpSpPr>
        <p:grpSpPr>
          <a:xfrm>
            <a:off x="11360147" y="18072732"/>
            <a:ext cx="22727292" cy="828040"/>
            <a:chOff x="-2" y="54604"/>
            <a:chExt cx="22727290" cy="828039"/>
          </a:xfrm>
        </p:grpSpPr>
        <p:sp>
          <p:nvSpPr>
            <p:cNvPr id="122" name="矩形"/>
            <p:cNvSpPr/>
            <p:nvPr/>
          </p:nvSpPr>
          <p:spPr>
            <a:xfrm>
              <a:off x="-2" y="117469"/>
              <a:ext cx="22727290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latin typeface="+mj-lt"/>
                  <a:ea typeface="+mj-ea"/>
                  <a:cs typeface="+mj-cs"/>
                  <a:sym typeface="Arial" panose="020B0604020202020204"/>
                </a:defRPr>
              </a:pPr>
              <a:endParaRPr sz="1400"/>
            </a:p>
          </p:txBody>
        </p:sp>
        <p:sp>
          <p:nvSpPr>
            <p:cNvPr id="123" name="♦ Results"/>
            <p:cNvSpPr txBox="1"/>
            <p:nvPr/>
          </p:nvSpPr>
          <p:spPr>
            <a:xfrm>
              <a:off x="68572" y="54604"/>
              <a:ext cx="22590140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>
                  <a:sym typeface="+mn-ea"/>
                </a:rPr>
                <a:t>♦ Results</a:t>
              </a:r>
              <a:endParaRPr sz="4500"/>
            </a:p>
          </p:txBody>
        </p:sp>
      </p:grpSp>
      <p:sp>
        <p:nvSpPr>
          <p:cNvPr id="128" name="Google Shape;94;p13"/>
          <p:cNvSpPr txBox="1"/>
          <p:nvPr/>
        </p:nvSpPr>
        <p:spPr>
          <a:xfrm>
            <a:off x="34531939" y="3425825"/>
            <a:ext cx="9160503" cy="8610600"/>
          </a:xfrm>
          <a:prstGeom prst="rect">
            <a:avLst/>
          </a:prstGeom>
          <a:ln w="12700">
            <a:miter lim="400000"/>
          </a:ln>
        </p:spPr>
        <p:txBody>
          <a:bodyPr lIns="45699" tIns="45699" rIns="45699" bIns="45699">
            <a:spAutoFit/>
          </a:bodyPr>
          <a:lstStyle/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All in all, in this project, we tried to used a pre-existing CNN(the RDN[Zhang et al., 2020]) to perform deblurring and Super Resolution on CT-images</a:t>
            </a:r>
            <a:r>
              <a:rPr lang="en-US" sz="2800"/>
              <a:t>.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We trained the networks, including RDN, Sharp RDN, and Sharp U-net, by using data set from AAPM and TCIA</a:t>
            </a:r>
            <a:r>
              <a:rPr lang="en-US" sz="2800"/>
              <a:t>.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PSNR, SSIM, and RMSE are used to measure the performation</a:t>
            </a:r>
            <a:r>
              <a:rPr lang="en-US" sz="2800"/>
              <a:t>.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Base on the PSNR, SSIM, and RMSE, the regular RDN performed the best on image deblurring</a:t>
            </a:r>
            <a:r>
              <a:rPr lang="en-US" sz="2800"/>
              <a:t>.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when doing SR, based solely on PSNR and RMSE, the RDN did better than the other two, yet when based on SSIM, the result showed that the Sharp U-Net did the best. 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In the future, we will conduct an experiment to determine the optimal number of RDBs for each of the tasks for CT medical images. </a:t>
            </a:r>
            <a:endParaRPr sz="2800"/>
          </a:p>
          <a:p>
            <a:pPr marL="342900" indent="-342900" algn="just">
              <a:lnSpc>
                <a:spcPct val="90000"/>
              </a:lnSpc>
              <a:buClr>
                <a:srgbClr val="000000"/>
              </a:buClr>
              <a:buSzPct val="100000"/>
              <a:buAutoNum type="arabicPeriod"/>
              <a:defRPr sz="25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Furthermore, inspired by the SSIM value of the Sharp U-Net, we will also conduct an experiment of SR by combining Sharp U-net and RDN——that is, let the Sharp U-Net first up resolution then train the RDN to match the corresponding images</a:t>
            </a:r>
            <a:r>
              <a:rPr lang="en-US" sz="2800"/>
              <a:t>.</a:t>
            </a:r>
            <a:endParaRPr lang="en-US" sz="2800"/>
          </a:p>
        </p:txBody>
      </p:sp>
      <p:grpSp>
        <p:nvGrpSpPr>
          <p:cNvPr id="132" name="Google Shape;125;p13"/>
          <p:cNvGrpSpPr/>
          <p:nvPr/>
        </p:nvGrpSpPr>
        <p:grpSpPr>
          <a:xfrm>
            <a:off x="371474" y="2648583"/>
            <a:ext cx="10666101" cy="828040"/>
            <a:chOff x="0" y="10153"/>
            <a:chExt cx="10666099" cy="828039"/>
          </a:xfrm>
        </p:grpSpPr>
        <p:sp>
          <p:nvSpPr>
            <p:cNvPr id="130" name="矩形"/>
            <p:cNvSpPr/>
            <p:nvPr/>
          </p:nvSpPr>
          <p:spPr>
            <a:xfrm>
              <a:off x="0" y="73019"/>
              <a:ext cx="10666099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31" name="♦ Introduction"/>
            <p:cNvSpPr txBox="1"/>
            <p:nvPr/>
          </p:nvSpPr>
          <p:spPr>
            <a:xfrm>
              <a:off x="68574" y="10153"/>
              <a:ext cx="10528950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48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/>
                <a:t>♦</a:t>
              </a:r>
              <a:r>
                <a:rPr sz="1400"/>
                <a:t> </a:t>
              </a:r>
              <a:r>
                <a:rPr sz="4500"/>
                <a:t>Introduction</a:t>
              </a:r>
              <a:endParaRPr sz="4500"/>
            </a:p>
          </p:txBody>
        </p:sp>
      </p:grpSp>
      <p:grpSp>
        <p:nvGrpSpPr>
          <p:cNvPr id="135" name="Google Shape;126;p13"/>
          <p:cNvGrpSpPr/>
          <p:nvPr/>
        </p:nvGrpSpPr>
        <p:grpSpPr>
          <a:xfrm>
            <a:off x="34547809" y="2637469"/>
            <a:ext cx="9144639" cy="874395"/>
            <a:chOff x="-1" y="31425"/>
            <a:chExt cx="9144638" cy="874394"/>
          </a:xfrm>
        </p:grpSpPr>
        <p:sp>
          <p:nvSpPr>
            <p:cNvPr id="133" name="矩形"/>
            <p:cNvSpPr/>
            <p:nvPr/>
          </p:nvSpPr>
          <p:spPr>
            <a:xfrm>
              <a:off x="-1" y="117469"/>
              <a:ext cx="9144638" cy="702312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34" name="♦ Conclusion and future work"/>
            <p:cNvSpPr txBox="1"/>
            <p:nvPr/>
          </p:nvSpPr>
          <p:spPr>
            <a:xfrm>
              <a:off x="68573" y="31425"/>
              <a:ext cx="9007490" cy="874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/>
                <a:t>♦</a:t>
              </a:r>
              <a:r>
                <a:rPr sz="1400"/>
                <a:t> </a:t>
              </a:r>
              <a:r>
                <a:rPr sz="4800"/>
                <a:t>Conclusion and future work</a:t>
              </a:r>
              <a:endParaRPr sz="4800"/>
            </a:p>
          </p:txBody>
        </p:sp>
      </p:grpSp>
      <p:grpSp>
        <p:nvGrpSpPr>
          <p:cNvPr id="138" name="Google Shape;127;p13"/>
          <p:cNvGrpSpPr/>
          <p:nvPr/>
        </p:nvGrpSpPr>
        <p:grpSpPr>
          <a:xfrm>
            <a:off x="34714180" y="18835368"/>
            <a:ext cx="9163050" cy="828040"/>
            <a:chOff x="0" y="54604"/>
            <a:chExt cx="9163050" cy="828039"/>
          </a:xfrm>
        </p:grpSpPr>
        <p:sp>
          <p:nvSpPr>
            <p:cNvPr id="136" name="矩形"/>
            <p:cNvSpPr/>
            <p:nvPr/>
          </p:nvSpPr>
          <p:spPr>
            <a:xfrm>
              <a:off x="0" y="117469"/>
              <a:ext cx="9163050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latin typeface="+mj-lt"/>
                  <a:ea typeface="+mj-ea"/>
                  <a:cs typeface="+mj-cs"/>
                  <a:sym typeface="Arial" panose="020B0604020202020204"/>
                </a:defRPr>
              </a:pPr>
              <a:endParaRPr sz="1400"/>
            </a:p>
          </p:txBody>
        </p:sp>
        <p:sp>
          <p:nvSpPr>
            <p:cNvPr id="137" name="♦ References"/>
            <p:cNvSpPr txBox="1"/>
            <p:nvPr/>
          </p:nvSpPr>
          <p:spPr>
            <a:xfrm>
              <a:off x="68574" y="54604"/>
              <a:ext cx="9025902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>
                  <a:sym typeface="+mn-ea"/>
                </a:rPr>
                <a:t>♦ References</a:t>
              </a:r>
              <a:endParaRPr sz="4500"/>
            </a:p>
          </p:txBody>
        </p:sp>
      </p:grpSp>
      <p:sp>
        <p:nvSpPr>
          <p:cNvPr id="139" name="文本框 12"/>
          <p:cNvSpPr txBox="1"/>
          <p:nvPr/>
        </p:nvSpPr>
        <p:spPr>
          <a:xfrm>
            <a:off x="3872865" y="3531236"/>
            <a:ext cx="7016750" cy="65532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just"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CT is a diagnostic imaging procedure that combines image formation using the interactions between X-rays and matter, data capture/conversion with high-end detector systems, and sophisticated algorithms to produce tomographic (crosssectional) images. </a:t>
            </a:r>
            <a:r>
              <a:rPr b="1">
                <a:solidFill>
                  <a:schemeClr val="accent5"/>
                </a:solidFill>
              </a:rPr>
              <a:t>More than 70 million CT scans are performed every year in the US alone, and 300 million CT scans worldwide</a:t>
            </a:r>
            <a:r>
              <a:t>[Hsieh, 2003].</a:t>
            </a:r>
          </a:p>
          <a:p>
            <a:pPr algn="just"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Currently, CT-images mostly focuses on high dose, which produces clear images; however high dose CT scans often cause great and lasting pain to patients, i.e., DNA damage, Bone destruction, cause cancer</a:t>
            </a:r>
            <a:r>
              <a:rPr lang="en-US"/>
              <a:t>.</a:t>
            </a:r>
            <a:endParaRPr lang="en-US"/>
          </a:p>
        </p:txBody>
      </p:sp>
      <p:sp>
        <p:nvSpPr>
          <p:cNvPr id="141" name="文本框 3"/>
          <p:cNvSpPr txBox="1"/>
          <p:nvPr/>
        </p:nvSpPr>
        <p:spPr>
          <a:xfrm>
            <a:off x="410914" y="19216823"/>
            <a:ext cx="3115312" cy="43706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1.4: Normal image</a:t>
            </a:r>
          </a:p>
        </p:txBody>
      </p:sp>
      <p:sp>
        <p:nvSpPr>
          <p:cNvPr id="142" name="文本框 1"/>
          <p:cNvSpPr txBox="1"/>
          <p:nvPr/>
        </p:nvSpPr>
        <p:spPr>
          <a:xfrm>
            <a:off x="3996688" y="19190970"/>
            <a:ext cx="3115312" cy="43706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1.5: Blurred image</a:t>
            </a:r>
          </a:p>
        </p:txBody>
      </p:sp>
      <p:sp>
        <p:nvSpPr>
          <p:cNvPr id="143" name="文本框 2"/>
          <p:cNvSpPr txBox="1"/>
          <p:nvPr/>
        </p:nvSpPr>
        <p:spPr>
          <a:xfrm>
            <a:off x="7248207" y="19183346"/>
            <a:ext cx="4501517" cy="43706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1.6: Low resolutioned image</a:t>
            </a:r>
          </a:p>
        </p:txBody>
      </p:sp>
      <p:sp>
        <p:nvSpPr>
          <p:cNvPr id="144" name="文本框 4"/>
          <p:cNvSpPr txBox="1"/>
          <p:nvPr/>
        </p:nvSpPr>
        <p:spPr>
          <a:xfrm>
            <a:off x="172720" y="30932754"/>
            <a:ext cx="10655935" cy="18135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just">
              <a:defRPr sz="2800" b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Motivation:  We want to improve the quality of low-dose CT images by using one AI ne</a:t>
            </a:r>
            <a:r>
              <a:rPr lang="en-US"/>
              <a:t>u</a:t>
            </a:r>
            <a:r>
              <a:t>ral network. Our technology can provide high quality medical images for doctor and </a:t>
            </a:r>
            <a:r>
              <a:rPr lang="en-US"/>
              <a:t>reduces the risk</a:t>
            </a:r>
            <a:r>
              <a:t> </a:t>
            </a:r>
            <a:r>
              <a:rPr lang="en-US"/>
              <a:t>for</a:t>
            </a:r>
            <a:r>
              <a:t> patien</a:t>
            </a:r>
            <a:r>
              <a:rPr lang="en-US"/>
              <a:t>ts</a:t>
            </a:r>
            <a:r>
              <a:t>.</a:t>
            </a:r>
          </a:p>
        </p:txBody>
      </p:sp>
      <p:grpSp>
        <p:nvGrpSpPr>
          <p:cNvPr id="147" name="Google Shape;124;p13"/>
          <p:cNvGrpSpPr/>
          <p:nvPr/>
        </p:nvGrpSpPr>
        <p:grpSpPr>
          <a:xfrm>
            <a:off x="371475" y="19664043"/>
            <a:ext cx="10201275" cy="828040"/>
            <a:chOff x="0" y="10153"/>
            <a:chExt cx="10201275" cy="828039"/>
          </a:xfrm>
        </p:grpSpPr>
        <p:sp>
          <p:nvSpPr>
            <p:cNvPr id="145" name="矩形"/>
            <p:cNvSpPr/>
            <p:nvPr/>
          </p:nvSpPr>
          <p:spPr>
            <a:xfrm>
              <a:off x="0" y="73019"/>
              <a:ext cx="10201275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46" name="♦ Related Work:"/>
            <p:cNvSpPr txBox="1"/>
            <p:nvPr/>
          </p:nvSpPr>
          <p:spPr>
            <a:xfrm>
              <a:off x="68574" y="10153"/>
              <a:ext cx="10064128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48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/>
                <a:t>♦ Related Work: </a:t>
              </a:r>
              <a:endParaRPr sz="4500"/>
            </a:p>
          </p:txBody>
        </p:sp>
      </p:grpSp>
      <p:pic>
        <p:nvPicPr>
          <p:cNvPr id="148" name="图片 11" descr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3" y="20928330"/>
            <a:ext cx="2543177" cy="2257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9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3" y="24456389"/>
            <a:ext cx="2824483" cy="20066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1" name="文本框 8"/>
          <p:cNvSpPr txBox="1"/>
          <p:nvPr/>
        </p:nvSpPr>
        <p:spPr>
          <a:xfrm>
            <a:off x="2791459" y="20511135"/>
            <a:ext cx="7988301" cy="93853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Conventional Methods</a:t>
            </a:r>
            <a:endParaRPr sz="2800"/>
          </a:p>
          <a:p>
            <a:pPr marL="914400" lvl="1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Deblur</a:t>
            </a:r>
            <a:r>
              <a:rPr lang="en-US" sz="2800"/>
              <a:t>ring</a:t>
            </a:r>
            <a:r>
              <a:rPr sz="2800"/>
              <a:t>: CT-machine has their own defect, different filters were needed for different machine and because it might also worn out, </a:t>
            </a:r>
            <a:r>
              <a:rPr sz="2800" b="1">
                <a:solidFill>
                  <a:schemeClr val="accent5"/>
                </a:solidFill>
              </a:rPr>
              <a:t>filters also have to be updated</a:t>
            </a:r>
            <a:r>
              <a:rPr sz="2800" b="1"/>
              <a:t>.</a:t>
            </a:r>
            <a:endParaRPr sz="2800" b="1"/>
          </a:p>
          <a:p>
            <a:pPr marL="914400" lvl="1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Super Resolution: interpolation would be used. </a:t>
            </a:r>
            <a:r>
              <a:rPr sz="2800" b="1">
                <a:solidFill>
                  <a:schemeClr val="accent5"/>
                </a:solidFill>
              </a:rPr>
              <a:t>However, because interpolation just takes the average, important information is often lost.</a:t>
            </a:r>
            <a:endParaRPr sz="2800" b="1">
              <a:solidFill>
                <a:schemeClr val="accent5"/>
              </a:solidFill>
            </a:endParaR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800"/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800"/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Deep Learning Methods</a:t>
            </a:r>
            <a:endParaRPr sz="2800"/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800"/>
              <a:t>Deep learning methods consist convolutional kernels and each kernel learns certain features of an image. </a:t>
            </a:r>
            <a:r>
              <a:rPr sz="2800" b="1">
                <a:solidFill>
                  <a:schemeClr val="accent5"/>
                </a:solidFill>
              </a:rPr>
              <a:t>However, all of the network is design to solve a problem and therefore often fails on other tasks.</a:t>
            </a:r>
            <a:endParaRPr sz="2800" b="1">
              <a:solidFill>
                <a:schemeClr val="accent5"/>
              </a:solidFill>
            </a:endParaR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800"/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endParaRPr sz="2800"/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800">
                <a:solidFill>
                  <a:schemeClr val="tx1"/>
                </a:solidFill>
                <a:effectLst/>
              </a:rPr>
              <a:t>U-net</a:t>
            </a:r>
            <a:endParaRPr lang="en-US" sz="2800">
              <a:solidFill>
                <a:schemeClr val="tx1"/>
              </a:solidFill>
              <a:effectLst/>
            </a:endParaRPr>
          </a:p>
          <a:p>
            <a:pPr marL="457200" indent="-317500">
              <a:lnSpc>
                <a:spcPct val="90000"/>
              </a:lnSpc>
              <a:buClr>
                <a:srgbClr val="000000"/>
              </a:buClr>
              <a:buSzPts val="2800"/>
              <a:buFont typeface="Arial" panose="020B0604020202020204"/>
              <a:buChar char="●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800">
                <a:solidFill>
                  <a:schemeClr val="tx1"/>
                </a:solidFill>
                <a:effectLst/>
              </a:rPr>
              <a:t>For example, U-net is one of the establish networks in the area of medical. The structure looks like a “U” since the information is press and fold back again.</a:t>
            </a:r>
            <a:endParaRPr lang="en-US" sz="2800">
              <a:solidFill>
                <a:schemeClr val="tx1"/>
              </a:solidFill>
              <a:effectLst/>
            </a:endParaRPr>
          </a:p>
        </p:txBody>
      </p:sp>
      <p:sp>
        <p:nvSpPr>
          <p:cNvPr id="152" name="文本框 17"/>
          <p:cNvSpPr txBox="1"/>
          <p:nvPr/>
        </p:nvSpPr>
        <p:spPr>
          <a:xfrm>
            <a:off x="11885928" y="3413760"/>
            <a:ext cx="11722103" cy="5207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Dense connection model is widely used in the C</a:t>
            </a:r>
            <a:r>
              <a:rPr lang="en-US"/>
              <a:t>T</a:t>
            </a:r>
            <a:r>
              <a:t> tasks in recent years. </a:t>
            </a:r>
          </a:p>
        </p:txBody>
      </p:sp>
      <p:sp>
        <p:nvSpPr>
          <p:cNvPr id="153" name="文本框 20"/>
          <p:cNvSpPr txBox="1"/>
          <p:nvPr/>
        </p:nvSpPr>
        <p:spPr>
          <a:xfrm>
            <a:off x="12270739" y="7242176"/>
            <a:ext cx="11722103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0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Table 1.</a:t>
            </a:r>
            <a:r>
              <a:rPr lang="en-US"/>
              <a:t>11: </a:t>
            </a:r>
            <a:r>
              <a:t>PSNR/SSIM comparison on dense connection models(Dataset:Set5,Set14 , and Urban100)</a:t>
            </a:r>
          </a:p>
        </p:txBody>
      </p:sp>
      <p:pic>
        <p:nvPicPr>
          <p:cNvPr id="154" name="图片 30" descr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740" y="7594599"/>
            <a:ext cx="11409045" cy="28879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文本框 35"/>
          <p:cNvSpPr txBox="1"/>
          <p:nvPr/>
        </p:nvSpPr>
        <p:spPr>
          <a:xfrm>
            <a:off x="12080240" y="10338435"/>
            <a:ext cx="11788775" cy="18135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 algn="just"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b="1">
                <a:solidFill>
                  <a:schemeClr val="accent5"/>
                </a:solidFill>
                <a:latin typeface="Arial Bold" panose="020B0604020202020204" charset="0"/>
                <a:cs typeface="Arial Bold" panose="020B0604020202020204" charset="0"/>
              </a:rPr>
              <a:t>Residual Dense Network </a:t>
            </a:r>
            <a:r>
              <a:rPr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designed specifically for </a:t>
            </a:r>
            <a:r>
              <a:rPr b="1">
                <a:solidFill>
                  <a:schemeClr val="accent5"/>
                </a:solidFill>
                <a:effectLst/>
                <a:latin typeface="Arial Bold" panose="020B0604020202020204" charset="0"/>
                <a:cs typeface="Arial Bold" panose="020B0604020202020204" charset="0"/>
              </a:rPr>
              <a:t>image super resolution</a:t>
            </a:r>
            <a:r>
              <a:rPr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h</a:t>
            </a:r>
            <a:r>
              <a:rPr lang="en-US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reach</a:t>
            </a:r>
            <a:r>
              <a:rPr lang="en-US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SOTA.</a:t>
            </a:r>
            <a:r>
              <a:rPr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Arial Bold" panose="020B0604020202020204" charset="0"/>
                <a:cs typeface="Arial Bold" panose="020B0604020202020204" charset="0"/>
              </a:rPr>
              <a:t> </a:t>
            </a:r>
            <a:r>
              <a:rPr>
                <a:solidFill>
                  <a:schemeClr val="tx1"/>
                </a:solidFill>
                <a:effectLst/>
              </a:rPr>
              <a:t>We will first apply RDN and revised RDN </a:t>
            </a:r>
            <a:r>
              <a:rPr lang="en-US">
                <a:solidFill>
                  <a:schemeClr val="tx1"/>
                </a:solidFill>
                <a:effectLst/>
              </a:rPr>
              <a:t>to </a:t>
            </a:r>
            <a:r>
              <a:rPr>
                <a:solidFill>
                  <a:schemeClr val="tx1"/>
                </a:solidFill>
                <a:effectLst/>
              </a:rPr>
              <a:t>simultaneously solve the deblurring and super resolution problems in CT images. </a:t>
            </a:r>
            <a:endParaRPr>
              <a:solidFill>
                <a:schemeClr val="tx1"/>
              </a:solidFill>
              <a:effectLst/>
            </a:endParaRPr>
          </a:p>
        </p:txBody>
      </p:sp>
      <p:pic>
        <p:nvPicPr>
          <p:cNvPr id="156" name="图片 37" descr="图片 37"/>
          <p:cNvPicPr>
            <a:picLocks noChangeAspect="1"/>
          </p:cNvPicPr>
          <p:nvPr/>
        </p:nvPicPr>
        <p:blipFill>
          <a:blip r:embed="rId4"/>
          <a:srcRect b="20265"/>
          <a:stretch>
            <a:fillRect/>
          </a:stretch>
        </p:blipFill>
        <p:spPr>
          <a:xfrm>
            <a:off x="24537669" y="3413759"/>
            <a:ext cx="9300212" cy="20561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59" name="Google Shape;90;p13"/>
          <p:cNvGrpSpPr/>
          <p:nvPr/>
        </p:nvGrpSpPr>
        <p:grpSpPr>
          <a:xfrm>
            <a:off x="11720193" y="12049122"/>
            <a:ext cx="22474560" cy="828040"/>
            <a:chOff x="0" y="54604"/>
            <a:chExt cx="22474559" cy="828039"/>
          </a:xfrm>
        </p:grpSpPr>
        <p:sp>
          <p:nvSpPr>
            <p:cNvPr id="157" name="矩形"/>
            <p:cNvSpPr/>
            <p:nvPr/>
          </p:nvSpPr>
          <p:spPr>
            <a:xfrm>
              <a:off x="0" y="117469"/>
              <a:ext cx="22474559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11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5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58" name="♦ Data &amp; Experiment Setup"/>
            <p:cNvSpPr txBox="1"/>
            <p:nvPr/>
          </p:nvSpPr>
          <p:spPr>
            <a:xfrm>
              <a:off x="68574" y="54604"/>
              <a:ext cx="22337411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/>
                <a:t>♦ Data </a:t>
              </a:r>
              <a:r>
                <a:rPr sz="4500">
                  <a:latin typeface="+mj-lt"/>
                  <a:ea typeface="+mj-ea"/>
                  <a:cs typeface="+mj-cs"/>
                  <a:sym typeface="Arial" panose="020B0604020202020204"/>
                </a:rPr>
                <a:t>&amp;</a:t>
              </a:r>
              <a:r>
                <a:rPr sz="4500"/>
                <a:t> Experiment Setup</a:t>
              </a:r>
              <a:endParaRPr sz="4500"/>
            </a:p>
          </p:txBody>
        </p:sp>
      </p:grpSp>
      <p:pic>
        <p:nvPicPr>
          <p:cNvPr id="160" name="图片 22" descr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585670" y="4654549"/>
            <a:ext cx="2560957" cy="84416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1" name="文本框 10"/>
          <p:cNvSpPr txBox="1"/>
          <p:nvPr/>
        </p:nvSpPr>
        <p:spPr>
          <a:xfrm>
            <a:off x="23020655" y="12849225"/>
            <a:ext cx="10963910" cy="18135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/>
              <a:t>Environment</a:t>
            </a:r>
            <a:r>
              <a:t> setting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/>
              <a:buChar char="•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Programming tools:</a:t>
            </a:r>
            <a:r>
              <a:rPr lang="en-US"/>
              <a:t> </a:t>
            </a:r>
            <a:r>
              <a:t>Python / Tensorflow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/>
              <a:buChar char="•"/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Computational Resource: Nvidia K80 / T4, Storage 57G, Google Colab Pro+</a:t>
            </a:r>
            <a:endParaRPr lang="en-US"/>
          </a:p>
        </p:txBody>
      </p:sp>
      <p:grpSp>
        <p:nvGrpSpPr>
          <p:cNvPr id="164" name="Google Shape;126;p13"/>
          <p:cNvGrpSpPr/>
          <p:nvPr/>
        </p:nvGrpSpPr>
        <p:grpSpPr>
          <a:xfrm>
            <a:off x="34782758" y="11922583"/>
            <a:ext cx="9144639" cy="828040"/>
            <a:chOff x="-1" y="54604"/>
            <a:chExt cx="9144638" cy="828039"/>
          </a:xfrm>
        </p:grpSpPr>
        <p:sp>
          <p:nvSpPr>
            <p:cNvPr id="162" name="矩形"/>
            <p:cNvSpPr/>
            <p:nvPr/>
          </p:nvSpPr>
          <p:spPr>
            <a:xfrm>
              <a:off x="-1" y="117469"/>
              <a:ext cx="9144638" cy="702313"/>
            </a:xfrm>
            <a:prstGeom prst="rect">
              <a:avLst/>
            </a:prstGeom>
            <a:gradFill flip="none" rotWithShape="1">
              <a:gsLst>
                <a:gs pos="0">
                  <a:srgbClr val="002776"/>
                </a:gs>
                <a:gs pos="5000">
                  <a:srgbClr val="002776"/>
                </a:gs>
                <a:gs pos="100000">
                  <a:srgbClr val="4B9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endParaRPr sz="1400"/>
            </a:p>
          </p:txBody>
        </p:sp>
        <p:sp>
          <p:nvSpPr>
            <p:cNvPr id="163" name="♦ Achievement"/>
            <p:cNvSpPr txBox="1"/>
            <p:nvPr/>
          </p:nvSpPr>
          <p:spPr>
            <a:xfrm>
              <a:off x="68573" y="54604"/>
              <a:ext cx="9007490" cy="82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8573" tIns="68573" rIns="68573" bIns="68573" numCol="1" anchor="ctr">
              <a:spAutoFit/>
            </a:bodyPr>
            <a:lstStyle/>
            <a:p>
              <a:pPr algn="ctr">
                <a:defRPr sz="5400">
                  <a:solidFill>
                    <a:srgbClr val="FFFFFF"/>
                  </a:solidFill>
                  <a:latin typeface="Trebuchet MS" panose="020B0603020202020204"/>
                  <a:ea typeface="Trebuchet MS" panose="020B0603020202020204"/>
                  <a:cs typeface="Trebuchet MS" panose="020B0603020202020204"/>
                  <a:sym typeface="Trebuchet MS" panose="020B0603020202020204"/>
                </a:defRPr>
              </a:pPr>
              <a:r>
                <a:rPr sz="4500">
                  <a:sym typeface="+mn-ea"/>
                </a:rPr>
                <a:t>♦ Achievement</a:t>
              </a:r>
              <a:endParaRPr sz="4500"/>
            </a:p>
          </p:txBody>
        </p:sp>
      </p:grpSp>
      <p:sp>
        <p:nvSpPr>
          <p:cNvPr id="165" name="文本框 43"/>
          <p:cNvSpPr txBox="1"/>
          <p:nvPr/>
        </p:nvSpPr>
        <p:spPr>
          <a:xfrm>
            <a:off x="22953345" y="14571345"/>
            <a:ext cx="11208385" cy="95186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Due to the U-net structure’s output size has to be the same as the input size, the training input is first down resolution then up resolution.</a:t>
            </a:r>
          </a:p>
        </p:txBody>
      </p:sp>
      <p:pic>
        <p:nvPicPr>
          <p:cNvPr id="166" name="图片 9" descr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4830" y="13794740"/>
            <a:ext cx="5338445" cy="47339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图片 7" descr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3160" y="14514830"/>
            <a:ext cx="3448685" cy="4178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图片 15" descr="图片 15"/>
          <p:cNvPicPr>
            <a:picLocks noChangeAspect="1"/>
          </p:cNvPicPr>
          <p:nvPr/>
        </p:nvPicPr>
        <p:blipFill>
          <a:blip r:embed="rId8"/>
          <a:srcRect l="4973" t="4973" r="4973" b="4973"/>
          <a:stretch>
            <a:fillRect/>
          </a:stretch>
        </p:blipFill>
        <p:spPr>
          <a:xfrm>
            <a:off x="495378" y="3587749"/>
            <a:ext cx="3079118" cy="30791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9" name="图片 19" descr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044" y="6811643"/>
            <a:ext cx="3095626" cy="30956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0" name="图片 36" descr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2043" y="16200119"/>
            <a:ext cx="3115312" cy="31153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1" name="图片 38" descr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434" y="16316960"/>
            <a:ext cx="2933701" cy="29337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图片 39" descr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7495" y="16290925"/>
            <a:ext cx="2933702" cy="2933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图片 45" descr="图片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55575" y="3857625"/>
            <a:ext cx="9464042" cy="30537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4" name="图片 46" descr="图片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20193" y="12849225"/>
            <a:ext cx="2256792" cy="22567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片 47" descr="图片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7168" y="15523210"/>
            <a:ext cx="2402207" cy="24022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片 52" descr="图片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66680" y="15553055"/>
            <a:ext cx="10836275" cy="2519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7" name="文本框 18"/>
          <p:cNvSpPr txBox="1"/>
          <p:nvPr/>
        </p:nvSpPr>
        <p:spPr>
          <a:xfrm>
            <a:off x="24275415" y="10410825"/>
            <a:ext cx="9477375" cy="138239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Since sharpen helps with deblur, we tried to add a sharpen layer</a:t>
            </a:r>
            <a:r>
              <a:rPr lang="en-US"/>
              <a:t>[</a:t>
            </a:r>
            <a:r>
              <a:rPr>
                <a:sym typeface="+mn-ea"/>
              </a:rPr>
              <a:t>M. Nagare et al</a:t>
            </a:r>
            <a:r>
              <a:rPr lang="en-US"/>
              <a:t>]</a:t>
            </a:r>
            <a:r>
              <a:t> to the model</a:t>
            </a:r>
            <a:r>
              <a:rPr lang="en-US"/>
              <a:t> to see if it can solve both image super resolution and deblur effectively. </a:t>
            </a:r>
            <a:endParaRPr lang="en-US"/>
          </a:p>
        </p:txBody>
      </p:sp>
      <p:sp>
        <p:nvSpPr>
          <p:cNvPr id="178" name="文本框 27"/>
          <p:cNvSpPr txBox="1"/>
          <p:nvPr/>
        </p:nvSpPr>
        <p:spPr>
          <a:xfrm>
            <a:off x="14049375" y="12786995"/>
            <a:ext cx="8348345" cy="241363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The simulation data set in this study was obtained from the AAPM DL-spectral CT</a:t>
            </a:r>
            <a:r>
              <a:rPr lang="en-US"/>
              <a:t> </a:t>
            </a:r>
            <a:r>
              <a:t>challenge[Sidky and Pan, 2022]. The 512×512 pixel training images are from a breast phantom simulation</a:t>
            </a:r>
            <a:r>
              <a:rPr lang="en-US"/>
              <a:t>, in total of 1000 cases</a:t>
            </a:r>
            <a:r>
              <a:t>.</a:t>
            </a:r>
            <a:r>
              <a:rPr lang="en-US"/>
              <a:t> In totally of 80 subjects, 63 patient scans for training, 6 for validation, and 11 for testing</a:t>
            </a:r>
            <a:endParaRPr lang="en-US"/>
          </a:p>
        </p:txBody>
      </p:sp>
      <p:sp>
        <p:nvSpPr>
          <p:cNvPr id="179" name="文本框 33"/>
          <p:cNvSpPr txBox="1"/>
          <p:nvPr/>
        </p:nvSpPr>
        <p:spPr>
          <a:xfrm>
            <a:off x="14033500" y="15424785"/>
            <a:ext cx="8364220" cy="280098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pPr>
              <a:lnSpc>
                <a:spcPct val="90000"/>
              </a:lnSpc>
            </a:pPr>
            <a:r>
              <a:t>The clinical data set was obtained from the TCIA Pancreas-CT data[Roth et al., 2016]. The dataset includes 80 abdominal contrast-enhanced 3D CT scans from 53 male and 27 female subjects. The image size is 512 × 512.</a:t>
            </a:r>
            <a:r>
              <a:rPr lang="en-US"/>
              <a:t> Total of 1230 images divided into three groups with 968 for training, 103 for validation, and 159 for testing.</a:t>
            </a:r>
            <a:endParaRPr lang="en-US"/>
          </a:p>
        </p:txBody>
      </p:sp>
      <p:pic>
        <p:nvPicPr>
          <p:cNvPr id="180" name="图片 34" descr="图片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0262850" y="14478000"/>
            <a:ext cx="5057777" cy="21310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1" name="文本框 40"/>
          <p:cNvSpPr txBox="1"/>
          <p:nvPr/>
        </p:nvSpPr>
        <p:spPr>
          <a:xfrm>
            <a:off x="24340184" y="5801995"/>
            <a:ext cx="9173210" cy="17054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One other interesting effect that we have discovered is that by mere sharpening, a simple operation just makes particular feature more evident, an image, it provides a effect simlar to that of deblur.  </a:t>
            </a:r>
          </a:p>
        </p:txBody>
      </p:sp>
      <p:pic>
        <p:nvPicPr>
          <p:cNvPr id="182" name="图片 16" descr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6092170" y="24654510"/>
            <a:ext cx="13423265" cy="21310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片 23" descr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2080875" y="24740235"/>
            <a:ext cx="22347556" cy="21310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4" name="文本框 26"/>
          <p:cNvSpPr txBox="1"/>
          <p:nvPr/>
        </p:nvSpPr>
        <p:spPr>
          <a:xfrm>
            <a:off x="34945003" y="12672741"/>
            <a:ext cx="8973820" cy="89260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This research has been published on ACM conference and the source code are released on Github. </a:t>
            </a:r>
          </a:p>
        </p:txBody>
      </p:sp>
      <p:sp>
        <p:nvSpPr>
          <p:cNvPr id="185" name="文本框 21"/>
          <p:cNvSpPr txBox="1"/>
          <p:nvPr/>
        </p:nvSpPr>
        <p:spPr>
          <a:xfrm>
            <a:off x="24144604" y="18763615"/>
            <a:ext cx="9302117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rPr sz="2000"/>
              <a:t>  Downsampled       Groundtruth         </a:t>
            </a:r>
            <a:r>
              <a:rPr lang="en-US" sz="2000"/>
              <a:t>   </a:t>
            </a:r>
            <a:r>
              <a:rPr sz="2000"/>
              <a:t>RDN              Sharp RDN       Sharp U-Net         </a:t>
            </a:r>
            <a:endParaRPr sz="2000"/>
          </a:p>
        </p:txBody>
      </p:sp>
      <p:sp>
        <p:nvSpPr>
          <p:cNvPr id="186" name="文本框 24"/>
          <p:cNvSpPr txBox="1"/>
          <p:nvPr/>
        </p:nvSpPr>
        <p:spPr>
          <a:xfrm>
            <a:off x="24105869" y="22886670"/>
            <a:ext cx="9302117" cy="70548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  Downsampled</a:t>
            </a:r>
            <a:r>
              <a:rPr lang="en-US" sz="2000"/>
              <a:t>     </a:t>
            </a:r>
            <a:r>
              <a:rPr sz="2000"/>
              <a:t>Groundtruth           RDN       </a:t>
            </a:r>
            <a:r>
              <a:rPr lang="en-US" sz="2000"/>
              <a:t> </a:t>
            </a:r>
            <a:r>
              <a:rPr sz="2000"/>
              <a:t>        Sharp RDN    </a:t>
            </a:r>
            <a:r>
              <a:rPr lang="en-US" sz="2000"/>
              <a:t>  </a:t>
            </a:r>
            <a:r>
              <a:rPr sz="2000"/>
              <a:t> Sharp U-Net </a:t>
            </a:r>
            <a:endParaRPr sz="2000"/>
          </a:p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  -Groundtruth      -Groundtruth     </a:t>
            </a:r>
            <a:r>
              <a:rPr lang="en-US" sz="2000"/>
              <a:t>  </a:t>
            </a:r>
            <a:r>
              <a:rPr sz="2000"/>
              <a:t> -Groundtruth      -Groundtruth     -Groundtruth</a:t>
            </a:r>
            <a:endParaRPr sz="2000"/>
          </a:p>
        </p:txBody>
      </p:sp>
      <p:graphicFrame>
        <p:nvGraphicFramePr>
          <p:cNvPr id="187" name="表格 25"/>
          <p:cNvGraphicFramePr/>
          <p:nvPr/>
        </p:nvGraphicFramePr>
        <p:xfrm>
          <a:off x="23084790" y="23515955"/>
          <a:ext cx="9985375" cy="21310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97075"/>
                <a:gridCol w="1997075"/>
                <a:gridCol w="1997075"/>
                <a:gridCol w="1997075"/>
                <a:gridCol w="1997075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Downsampled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U-Net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PSNR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23.65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26.49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26.35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22.84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SSIM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0.79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0.8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0.81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0.76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RMSE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0.0609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0.0382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0.0385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0.042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8" name="文本框 42"/>
          <p:cNvSpPr txBox="1"/>
          <p:nvPr/>
        </p:nvSpPr>
        <p:spPr>
          <a:xfrm>
            <a:off x="24275414" y="25790525"/>
            <a:ext cx="9302117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rPr sz="2000"/>
              <a:t>  Downsampled       Groundtruth           RDN         </a:t>
            </a:r>
            <a:r>
              <a:rPr lang="en-US" sz="2000"/>
              <a:t>  </a:t>
            </a:r>
            <a:r>
              <a:rPr sz="2000"/>
              <a:t>Sharp RDN   </a:t>
            </a:r>
            <a:r>
              <a:rPr lang="en-US" sz="2000"/>
              <a:t>     </a:t>
            </a:r>
            <a:r>
              <a:rPr sz="2000"/>
              <a:t>Sharp U-Net         </a:t>
            </a:r>
            <a:endParaRPr sz="2000"/>
          </a:p>
        </p:txBody>
      </p:sp>
      <p:sp>
        <p:nvSpPr>
          <p:cNvPr id="189" name="文本框 44"/>
          <p:cNvSpPr txBox="1"/>
          <p:nvPr/>
        </p:nvSpPr>
        <p:spPr>
          <a:xfrm>
            <a:off x="24206834" y="29745940"/>
            <a:ext cx="9302117" cy="70548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   </a:t>
            </a:r>
            <a:r>
              <a:rPr sz="2000"/>
              <a:t>  Downsampled    </a:t>
            </a:r>
            <a:r>
              <a:rPr lang="en-US" sz="2000"/>
              <a:t> </a:t>
            </a:r>
            <a:r>
              <a:rPr sz="2000"/>
              <a:t>Groundtruth </a:t>
            </a:r>
            <a:r>
              <a:rPr lang="en-US" sz="2000"/>
              <a:t>      </a:t>
            </a:r>
            <a:r>
              <a:rPr sz="2000"/>
              <a:t> RDN             Sharp RDN</a:t>
            </a:r>
            <a:r>
              <a:rPr lang="en-US" sz="2000"/>
              <a:t>       </a:t>
            </a:r>
            <a:r>
              <a:rPr sz="2000"/>
              <a:t>Sharp U-Net </a:t>
            </a:r>
            <a:endParaRPr sz="2000"/>
          </a:p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     </a:t>
            </a:r>
            <a:r>
              <a:rPr sz="2000"/>
              <a:t>-Groundtruth    </a:t>
            </a:r>
            <a:r>
              <a:rPr lang="en-US" sz="2000"/>
              <a:t>  </a:t>
            </a:r>
            <a:r>
              <a:rPr sz="2000"/>
              <a:t>-Groundtruth  </a:t>
            </a:r>
            <a:r>
              <a:rPr lang="en-US" sz="2000"/>
              <a:t>  </a:t>
            </a:r>
            <a:r>
              <a:rPr sz="2000"/>
              <a:t> -Groundtruth  </a:t>
            </a:r>
            <a:r>
              <a:rPr lang="en-US" sz="2000"/>
              <a:t> </a:t>
            </a:r>
            <a:r>
              <a:rPr sz="2000"/>
              <a:t>  -Groundtruth     -Groundtruth</a:t>
            </a:r>
            <a:endParaRPr sz="2000"/>
          </a:p>
        </p:txBody>
      </p:sp>
      <p:graphicFrame>
        <p:nvGraphicFramePr>
          <p:cNvPr id="190" name="表格 48"/>
          <p:cNvGraphicFramePr/>
          <p:nvPr/>
        </p:nvGraphicFramePr>
        <p:xfrm>
          <a:off x="23171785" y="30613985"/>
          <a:ext cx="10007600" cy="21310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01520"/>
                <a:gridCol w="2001520"/>
                <a:gridCol w="2001520"/>
                <a:gridCol w="2001520"/>
                <a:gridCol w="2001520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</a:pP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Downsampled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RDN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RDN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U-Net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PSNR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37.219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48.667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42.791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40.329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SSIM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0.44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0.538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0.407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0.586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RMSE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42.927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11.837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23.7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defRPr sz="1800"/>
                      </a:pPr>
                      <a:r>
                        <a:rPr sz="2000" b="1"/>
                        <a:t>30.126</a:t>
                      </a:r>
                      <a:endParaRPr sz="2000" b="1"/>
                    </a:p>
                  </a:txBody>
                  <a:tcPr marL="45720" marR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1" name="文本框 49"/>
          <p:cNvSpPr txBox="1"/>
          <p:nvPr/>
        </p:nvSpPr>
        <p:spPr>
          <a:xfrm>
            <a:off x="22953979" y="19008725"/>
            <a:ext cx="1332232" cy="13823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AAPM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SR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Result</a:t>
            </a:r>
          </a:p>
        </p:txBody>
      </p:sp>
      <p:sp>
        <p:nvSpPr>
          <p:cNvPr id="192" name="文本框 50"/>
          <p:cNvSpPr txBox="1"/>
          <p:nvPr/>
        </p:nvSpPr>
        <p:spPr>
          <a:xfrm>
            <a:off x="22953979" y="26387844"/>
            <a:ext cx="1332232" cy="13823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TCIA SR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Result</a:t>
            </a:r>
          </a:p>
        </p:txBody>
      </p:sp>
      <p:sp>
        <p:nvSpPr>
          <p:cNvPr id="193" name="文本框 51"/>
          <p:cNvSpPr txBox="1"/>
          <p:nvPr/>
        </p:nvSpPr>
        <p:spPr>
          <a:xfrm>
            <a:off x="24144604" y="10050781"/>
            <a:ext cx="9284335" cy="28882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1.13 Sharp RDN, consisting of a Sharpen layer and RDBs</a:t>
            </a:r>
          </a:p>
        </p:txBody>
      </p:sp>
      <p:pic>
        <p:nvPicPr>
          <p:cNvPr id="194" name="图片 28" descr="图片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61114" y="19105880"/>
            <a:ext cx="9410702" cy="18961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图片 29" descr="图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161114" y="21001989"/>
            <a:ext cx="9410702" cy="1884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片 53" descr="图片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23900" y="19196050"/>
            <a:ext cx="9116695" cy="18345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片 55" descr="图片 5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23900" y="21001990"/>
            <a:ext cx="9117330" cy="18313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" name="组合 6"/>
          <p:cNvGrpSpPr/>
          <p:nvPr/>
        </p:nvGrpSpPr>
        <p:grpSpPr>
          <a:xfrm>
            <a:off x="24144605" y="26130250"/>
            <a:ext cx="9432925" cy="3621405"/>
            <a:chOff x="38530" y="41114"/>
            <a:chExt cx="13948" cy="5703"/>
          </a:xfrm>
        </p:grpSpPr>
        <p:grpSp>
          <p:nvGrpSpPr>
            <p:cNvPr id="203" name="组合 61"/>
            <p:cNvGrpSpPr/>
            <p:nvPr/>
          </p:nvGrpSpPr>
          <p:grpSpPr>
            <a:xfrm>
              <a:off x="38530" y="41114"/>
              <a:ext cx="13949" cy="2839"/>
              <a:chOff x="-1" y="0"/>
              <a:chExt cx="8857615" cy="1802767"/>
            </a:xfrm>
          </p:grpSpPr>
          <p:pic>
            <p:nvPicPr>
              <p:cNvPr id="198" name="图片 56" descr="图片 5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" y="1269"/>
                <a:ext cx="1801498" cy="180149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99" name="图片 57" descr="图片 5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00225" y="0"/>
                <a:ext cx="1800862" cy="1800862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200" name="图片 58" descr="图片 58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8695" y="0"/>
                <a:ext cx="1800862" cy="1800862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201" name="图片 59" descr="图片 59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55895" y="1268"/>
                <a:ext cx="1800862" cy="1800864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202" name="图片 60" descr="图片 60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55484" y="0"/>
                <a:ext cx="1802130" cy="1800858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pic>
          <p:nvPicPr>
            <p:cNvPr id="204" name="图片 62" descr="图片 6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530" y="43929"/>
              <a:ext cx="2888" cy="288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05" name="图片 63" descr="图片 6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1268" y="43937"/>
              <a:ext cx="2819" cy="287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06" name="图片 64" descr="图片 64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3972" y="43937"/>
              <a:ext cx="2950" cy="2871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07" name="图片 65" descr="图片 6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6859" y="43937"/>
              <a:ext cx="2837" cy="287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08" name="图片 66" descr="图片 6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9642" y="43930"/>
              <a:ext cx="2823" cy="287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pic>
        <p:nvPicPr>
          <p:cNvPr id="209" name="图片 67" descr="图片 6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347065" y="26228040"/>
            <a:ext cx="9204960" cy="1824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0" name="图片 69" descr="图片 6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346430" y="28053030"/>
            <a:ext cx="9213215" cy="18186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211" name="表格 72"/>
          <p:cNvGraphicFramePr/>
          <p:nvPr/>
        </p:nvGraphicFramePr>
        <p:xfrm>
          <a:off x="12270740" y="30635575"/>
          <a:ext cx="10131425" cy="2118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26285"/>
                <a:gridCol w="2026285"/>
                <a:gridCol w="2026285"/>
                <a:gridCol w="2026285"/>
                <a:gridCol w="2026285"/>
              </a:tblGrid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/>
                        <a:t>Blurred</a:t>
                      </a:r>
                      <a:endParaRPr lang="en-US"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U-net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PSNR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13.14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37.24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36.1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21.56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SSIM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0.92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0.99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0.99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0.96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RMSE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50.48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10.85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11.78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80000"/>
                        </a:lnSpc>
                        <a:defRPr sz="1800"/>
                      </a:pPr>
                      <a:r>
                        <a:rPr sz="2000" b="1"/>
                        <a:t>33.11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2" name="表格 73"/>
          <p:cNvGraphicFramePr/>
          <p:nvPr/>
        </p:nvGraphicFramePr>
        <p:xfrm>
          <a:off x="12390755" y="23538815"/>
          <a:ext cx="10150475" cy="21310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30095"/>
                <a:gridCol w="2030095"/>
                <a:gridCol w="2030095"/>
                <a:gridCol w="2030095"/>
                <a:gridCol w="2030095"/>
              </a:tblGrid>
              <a:tr h="532765">
                <a:tc>
                  <a:txBody>
                    <a:bodyPr/>
                    <a:lstStyle/>
                    <a:p>
                      <a:pPr indent="0" algn="ctr">
                        <a:defRPr sz="2000"/>
                      </a:pPr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/>
                        <a:t>Blurred</a:t>
                      </a:r>
                      <a:endParaRPr lang="en-US"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RDN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Sharp U-Net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PSNR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27.34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48.86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48.45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30.12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SSIM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0.61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0.99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0.99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0.73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2765"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RMSE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0.0431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0.0036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0.0038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defRPr sz="1800"/>
                      </a:pPr>
                      <a:r>
                        <a:rPr sz="2000" b="1"/>
                        <a:t>0.0312</a:t>
                      </a:r>
                      <a:endParaRPr sz="2000" b="1"/>
                    </a:p>
                  </a:txBody>
                  <a:tcPr marL="45720" marR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3" name="文本框 75"/>
          <p:cNvSpPr txBox="1"/>
          <p:nvPr/>
        </p:nvSpPr>
        <p:spPr>
          <a:xfrm>
            <a:off x="13664565" y="18798540"/>
            <a:ext cx="9302116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rPr sz="2000"/>
              <a:t> Blurred           Groundtruth            RDN              Sharp RDN       Sharp U-Net         </a:t>
            </a:r>
            <a:endParaRPr sz="2000"/>
          </a:p>
        </p:txBody>
      </p:sp>
      <p:sp>
        <p:nvSpPr>
          <p:cNvPr id="214" name="文本框 76"/>
          <p:cNvSpPr txBox="1"/>
          <p:nvPr/>
        </p:nvSpPr>
        <p:spPr>
          <a:xfrm>
            <a:off x="13302615" y="22833330"/>
            <a:ext cx="9413875" cy="70548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       </a:t>
            </a:r>
            <a:r>
              <a:rPr sz="2000"/>
              <a:t>Blurred          Groundtruth          </a:t>
            </a:r>
            <a:r>
              <a:rPr lang="en-US" sz="2000"/>
              <a:t>  </a:t>
            </a:r>
            <a:r>
              <a:rPr sz="2000"/>
              <a:t> RDN              Sharp RDN       Sharp U-Net </a:t>
            </a:r>
            <a:endParaRPr sz="2000"/>
          </a:p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 </a:t>
            </a:r>
            <a:r>
              <a:rPr lang="en-US" sz="2000"/>
              <a:t> </a:t>
            </a:r>
            <a:r>
              <a:rPr sz="2000"/>
              <a:t> -Groundtruth      -Groundtruth     -Groundtruth      -Groundtruth       -Groundtruth</a:t>
            </a:r>
            <a:endParaRPr sz="2000"/>
          </a:p>
        </p:txBody>
      </p:sp>
      <p:sp>
        <p:nvSpPr>
          <p:cNvPr id="215" name="文本框 77"/>
          <p:cNvSpPr txBox="1"/>
          <p:nvPr/>
        </p:nvSpPr>
        <p:spPr>
          <a:xfrm>
            <a:off x="13204190" y="29923740"/>
            <a:ext cx="9355455" cy="70548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sz="2000"/>
              <a:t> </a:t>
            </a:r>
            <a:r>
              <a:rPr lang="en-US" sz="2000"/>
              <a:t>         </a:t>
            </a:r>
            <a:r>
              <a:rPr sz="2000"/>
              <a:t> Blurred   </a:t>
            </a:r>
            <a:r>
              <a:rPr lang="en-US" sz="2000"/>
              <a:t> </a:t>
            </a:r>
            <a:r>
              <a:rPr sz="2000"/>
              <a:t>     </a:t>
            </a:r>
            <a:r>
              <a:rPr lang="en-US" sz="2000"/>
              <a:t> </a:t>
            </a:r>
            <a:r>
              <a:rPr sz="2000"/>
              <a:t> Groundtruth   </a:t>
            </a:r>
            <a:r>
              <a:rPr lang="en-US" sz="2000"/>
              <a:t>  </a:t>
            </a:r>
            <a:r>
              <a:rPr sz="2000"/>
              <a:t>      RDN          </a:t>
            </a:r>
            <a:r>
              <a:rPr lang="en-US" sz="2000"/>
              <a:t> </a:t>
            </a:r>
            <a:r>
              <a:rPr sz="2000"/>
              <a:t> Sharp RDN     </a:t>
            </a:r>
            <a:r>
              <a:rPr lang="en-US" sz="2000"/>
              <a:t>    </a:t>
            </a:r>
            <a:r>
              <a:rPr sz="2000"/>
              <a:t>Sharp U-Net </a:t>
            </a:r>
            <a:endParaRPr sz="2000"/>
          </a:p>
          <a:p>
            <a: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rPr lang="en-US" sz="2000"/>
              <a:t>   </a:t>
            </a:r>
            <a:r>
              <a:rPr sz="2000"/>
              <a:t>  -Groundtruth  </a:t>
            </a:r>
            <a:r>
              <a:rPr lang="en-US" sz="2000"/>
              <a:t>     </a:t>
            </a:r>
            <a:r>
              <a:rPr sz="2000"/>
              <a:t>-Groundtruth     </a:t>
            </a:r>
            <a:r>
              <a:rPr lang="en-US" sz="2000"/>
              <a:t> </a:t>
            </a:r>
            <a:r>
              <a:rPr sz="2000"/>
              <a:t>-Groundtruth   </a:t>
            </a:r>
            <a:r>
              <a:rPr lang="en-US" sz="2000"/>
              <a:t> </a:t>
            </a:r>
            <a:r>
              <a:rPr sz="2000"/>
              <a:t>-Groundtruth   </a:t>
            </a:r>
            <a:r>
              <a:rPr lang="en-US" sz="2000"/>
              <a:t>  </a:t>
            </a:r>
            <a:r>
              <a:rPr sz="2000"/>
              <a:t>  -Groundtruth</a:t>
            </a:r>
            <a:endParaRPr sz="2000"/>
          </a:p>
        </p:txBody>
      </p:sp>
      <p:sp>
        <p:nvSpPr>
          <p:cNvPr id="216" name="文本框 78"/>
          <p:cNvSpPr txBox="1"/>
          <p:nvPr/>
        </p:nvSpPr>
        <p:spPr>
          <a:xfrm>
            <a:off x="13966189" y="25859740"/>
            <a:ext cx="9302117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rPr sz="2000"/>
              <a:t> Blurred        Groundtruth            RDN              Sharp RDN </a:t>
            </a:r>
            <a:r>
              <a:rPr lang="en-US" sz="2000"/>
              <a:t> </a:t>
            </a:r>
            <a:r>
              <a:rPr sz="2000"/>
              <a:t>     Sharp U-Net         </a:t>
            </a:r>
            <a:endParaRPr sz="2000"/>
          </a:p>
        </p:txBody>
      </p:sp>
      <p:sp>
        <p:nvSpPr>
          <p:cNvPr id="217" name="文本框 79"/>
          <p:cNvSpPr txBox="1"/>
          <p:nvPr/>
        </p:nvSpPr>
        <p:spPr>
          <a:xfrm>
            <a:off x="11936728" y="19267805"/>
            <a:ext cx="1332232" cy="13823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AAPM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Deblur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Result</a:t>
            </a:r>
          </a:p>
        </p:txBody>
      </p:sp>
      <p:sp>
        <p:nvSpPr>
          <p:cNvPr id="218" name="文本框 80"/>
          <p:cNvSpPr txBox="1"/>
          <p:nvPr/>
        </p:nvSpPr>
        <p:spPr>
          <a:xfrm>
            <a:off x="11936729" y="26449020"/>
            <a:ext cx="1332232" cy="13823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TCIA 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Deblur</a:t>
            </a:r>
          </a:p>
          <a:p>
            <a:pPr>
              <a:defRPr sz="2800">
                <a:latin typeface="+mj-lt"/>
                <a:ea typeface="+mj-ea"/>
                <a:cs typeface="+mj-cs"/>
                <a:sym typeface="Arial" panose="020B0604020202020204"/>
              </a:defRPr>
            </a:pPr>
            <a:r>
              <a:t>Result</a:t>
            </a:r>
          </a:p>
        </p:txBody>
      </p:sp>
      <p:sp>
        <p:nvSpPr>
          <p:cNvPr id="219" name="文本框 68"/>
          <p:cNvSpPr txBox="1"/>
          <p:nvPr/>
        </p:nvSpPr>
        <p:spPr>
          <a:xfrm>
            <a:off x="15090775" y="6911341"/>
            <a:ext cx="5311775" cy="28882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1.10 A standard Dense Connection model </a:t>
            </a:r>
          </a:p>
        </p:txBody>
      </p:sp>
      <p:sp>
        <p:nvSpPr>
          <p:cNvPr id="220" name="文本框 54"/>
          <p:cNvSpPr txBox="1"/>
          <p:nvPr/>
        </p:nvSpPr>
        <p:spPr>
          <a:xfrm>
            <a:off x="25041859" y="5513706"/>
            <a:ext cx="7270751" cy="28882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1.12 Model of RDN, consisting of mutiple RDBs</a:t>
            </a:r>
          </a:p>
        </p:txBody>
      </p:sp>
      <p:sp>
        <p:nvSpPr>
          <p:cNvPr id="221" name="Fig 1.1"/>
          <p:cNvSpPr txBox="1"/>
          <p:nvPr/>
        </p:nvSpPr>
        <p:spPr>
          <a:xfrm>
            <a:off x="2850434" y="6368610"/>
            <a:ext cx="723902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</a:t>
            </a:r>
          </a:p>
        </p:txBody>
      </p:sp>
      <p:sp>
        <p:nvSpPr>
          <p:cNvPr id="222" name="Fig 1.2"/>
          <p:cNvSpPr txBox="1"/>
          <p:nvPr/>
        </p:nvSpPr>
        <p:spPr>
          <a:xfrm>
            <a:off x="2850434" y="6885351"/>
            <a:ext cx="723902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1.2</a:t>
            </a:r>
          </a:p>
        </p:txBody>
      </p:sp>
      <p:sp>
        <p:nvSpPr>
          <p:cNvPr id="224" name="Fig 1.7"/>
          <p:cNvSpPr txBox="1"/>
          <p:nvPr/>
        </p:nvSpPr>
        <p:spPr>
          <a:xfrm>
            <a:off x="1874520" y="22973397"/>
            <a:ext cx="723902" cy="2219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1.7</a:t>
            </a:r>
          </a:p>
        </p:txBody>
      </p:sp>
      <p:sp>
        <p:nvSpPr>
          <p:cNvPr id="225" name="Fig 1.8"/>
          <p:cNvSpPr txBox="1"/>
          <p:nvPr/>
        </p:nvSpPr>
        <p:spPr>
          <a:xfrm>
            <a:off x="1905950" y="26510251"/>
            <a:ext cx="723902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1.8</a:t>
            </a:r>
          </a:p>
        </p:txBody>
      </p:sp>
      <p:sp>
        <p:nvSpPr>
          <p:cNvPr id="226" name="Fig 1.9"/>
          <p:cNvSpPr txBox="1"/>
          <p:nvPr/>
        </p:nvSpPr>
        <p:spPr>
          <a:xfrm>
            <a:off x="1905950" y="29883467"/>
            <a:ext cx="723902" cy="2457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1.9</a:t>
            </a:r>
          </a:p>
        </p:txBody>
      </p:sp>
      <p:sp>
        <p:nvSpPr>
          <p:cNvPr id="228" name="Fig 1.14"/>
          <p:cNvSpPr txBox="1"/>
          <p:nvPr/>
        </p:nvSpPr>
        <p:spPr>
          <a:xfrm>
            <a:off x="12368210" y="15123771"/>
            <a:ext cx="960757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1.14</a:t>
            </a:r>
          </a:p>
        </p:txBody>
      </p:sp>
      <p:sp>
        <p:nvSpPr>
          <p:cNvPr id="229" name="Fig 1.15"/>
          <p:cNvSpPr txBox="1"/>
          <p:nvPr/>
        </p:nvSpPr>
        <p:spPr>
          <a:xfrm>
            <a:off x="12297090" y="17871589"/>
            <a:ext cx="960757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1.15</a:t>
            </a:r>
          </a:p>
        </p:txBody>
      </p:sp>
      <p:sp>
        <p:nvSpPr>
          <p:cNvPr id="231" name="Fig 1.17"/>
          <p:cNvSpPr txBox="1"/>
          <p:nvPr/>
        </p:nvSpPr>
        <p:spPr>
          <a:xfrm>
            <a:off x="12368210" y="22561554"/>
            <a:ext cx="960757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1.17</a:t>
            </a:r>
          </a:p>
        </p:txBody>
      </p:sp>
      <p:sp>
        <p:nvSpPr>
          <p:cNvPr id="232" name="Fig 1.18"/>
          <p:cNvSpPr txBox="1"/>
          <p:nvPr/>
        </p:nvSpPr>
        <p:spPr>
          <a:xfrm>
            <a:off x="23184800" y="22560325"/>
            <a:ext cx="960757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1.18</a:t>
            </a:r>
          </a:p>
        </p:txBody>
      </p:sp>
      <p:sp>
        <p:nvSpPr>
          <p:cNvPr id="233" name="Fig 1.19"/>
          <p:cNvSpPr txBox="1"/>
          <p:nvPr/>
        </p:nvSpPr>
        <p:spPr>
          <a:xfrm>
            <a:off x="12364718" y="29500834"/>
            <a:ext cx="960757" cy="2219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1.19</a:t>
            </a:r>
          </a:p>
        </p:txBody>
      </p:sp>
      <p:sp>
        <p:nvSpPr>
          <p:cNvPr id="234" name="Fig 1.20"/>
          <p:cNvSpPr txBox="1"/>
          <p:nvPr/>
        </p:nvSpPr>
        <p:spPr>
          <a:xfrm>
            <a:off x="23184800" y="29358394"/>
            <a:ext cx="960757" cy="2219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1.20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750" y="27758390"/>
            <a:ext cx="2870835" cy="1987550"/>
          </a:xfrm>
          <a:prstGeom prst="rect">
            <a:avLst/>
          </a:prstGeom>
        </p:spPr>
      </p:pic>
      <p:sp>
        <p:nvSpPr>
          <p:cNvPr id="3" name="Fig 1.17"/>
          <p:cNvSpPr txBox="1"/>
          <p:nvPr/>
        </p:nvSpPr>
        <p:spPr>
          <a:xfrm>
            <a:off x="8984295" y="15654659"/>
            <a:ext cx="960757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</a:t>
            </a:r>
            <a:r>
              <a:rPr lang="en-US"/>
              <a:t>3</a:t>
            </a:r>
            <a:endParaRPr lang="en-US"/>
          </a:p>
        </p:txBody>
      </p:sp>
      <p:pic>
        <p:nvPicPr>
          <p:cNvPr id="5" name="图片 4" descr="截屏2023-02-16 下午1.13.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47090" y="10338435"/>
            <a:ext cx="8948420" cy="5561965"/>
          </a:xfrm>
          <a:prstGeom prst="rect">
            <a:avLst/>
          </a:prstGeom>
        </p:spPr>
      </p:pic>
      <p:sp>
        <p:nvSpPr>
          <p:cNvPr id="6" name="Fig 1.17"/>
          <p:cNvSpPr txBox="1"/>
          <p:nvPr/>
        </p:nvSpPr>
        <p:spPr>
          <a:xfrm>
            <a:off x="8912540" y="15594969"/>
            <a:ext cx="960757" cy="2457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Arial" panose="020B0604020202020204"/>
              </a:defRPr>
            </a:lvl1pPr>
          </a:lstStyle>
          <a:p>
            <a:r>
              <a:t>Fig 1.</a:t>
            </a:r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8220</Words>
  <Application>WPS 演示</Application>
  <PresentationFormat/>
  <Paragraphs>318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8" baseType="lpstr">
      <vt:lpstr>Arial</vt:lpstr>
      <vt:lpstr>宋体</vt:lpstr>
      <vt:lpstr>Wingdings</vt:lpstr>
      <vt:lpstr>Helvetica</vt:lpstr>
      <vt:lpstr>Arial</vt:lpstr>
      <vt:lpstr>Verdana</vt:lpstr>
      <vt:lpstr>Trebuchet MS</vt:lpstr>
      <vt:lpstr>Arial Bold</vt:lpstr>
      <vt:lpstr>宋体</vt:lpstr>
      <vt:lpstr>宋体-简</vt:lpstr>
      <vt:lpstr>微软雅黑</vt:lpstr>
      <vt:lpstr>汉仪旗黑</vt:lpstr>
      <vt:lpstr>宋体</vt:lpstr>
      <vt:lpstr>Arial Unicode MS</vt:lpstr>
      <vt:lpstr>Calibri</vt:lpstr>
      <vt:lpstr>Helvetica Neue</vt:lpstr>
      <vt:lpstr>Default Design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fj_panzhu</cp:lastModifiedBy>
  <cp:revision>20</cp:revision>
  <dcterms:created xsi:type="dcterms:W3CDTF">2023-03-01T20:13:03Z</dcterms:created>
  <dcterms:modified xsi:type="dcterms:W3CDTF">2023-03-01T20:13:03Z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2052-4.7.0.7770</vt:lpwstr>
  </property>
</Properties>
</file>